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5DED77-5BAC-402C-89DF-8E0377ED078D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744EB8-7E42-4F6F-AFB8-381C92B0D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27DD1E-3F51-4032-9391-2C81A8F1BE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FA070-AB03-4D04-87A9-7F523D06D0E6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2A7C-6CCD-47E6-B5C6-26C57413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A45AD-1032-4D28-B8FF-3624A894F5D5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A2FB-AC7E-46CD-930F-DDA3AD0C2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C102-3CD4-400D-93F9-8B6DB9E28F23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CF94-3B5F-4346-ACD7-CD2663321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85DA7-F133-410A-B8FB-ECDA37B16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2A74-7B06-44DB-A346-5EE94F579651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9766-947E-470B-81F9-4E6DFB0EB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8121-37AF-402F-B099-E530164D41BB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459A-F8E8-4C81-832D-4672C9FB1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74C2-DB5C-46F6-A8E2-96E92DC683ED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0FA8-513F-416D-82CD-FFEED52CA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1291F-DB57-4DF0-A90A-AD470FCE1246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86C07-6A4A-48AD-B53B-A36CFDC2A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C32C-C6B4-4B03-A469-AD31FEB6BDC9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A28C-58D3-41FB-B261-82CF3E819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6A5A5-155B-4EC8-884C-50A1DE2C4BC8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7CC0-2F0D-4A43-9B04-790102088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0064-6CC5-4B19-AB4D-12F7943C4042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8415-42AB-4686-A78C-CA8081704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6278-31F4-4783-A30E-B0D3A0F7EDEA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64DB-A040-4A7E-9873-3B69D95E3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A5783D-605D-4253-8CC6-AAC6629D66A1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65BE01-19FA-40DA-B796-2A1667400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cfw4RHW2Ak" TargetMode="External"/><Relationship Id="rId2" Type="http://schemas.openxmlformats.org/officeDocument/2006/relationships/hyperlink" Target="http://www.youtube.com/watch?v=NmzUJkrKq5Q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7-8TOmQpWu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TPz5epXTL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Engravers MT" pitchFamily="18" charset="0"/>
              </a:rPr>
              <a:t>Russia in the 1990s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Defining a new country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Aleksei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Balabanov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(1959-)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hlinkClick r:id="rId2"/>
              </a:rPr>
              <a:t>Brother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(1997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Young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hitman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, newly released from the army, goes to St Petersburg to help his brother.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hlinkClick r:id="rId3"/>
              </a:rPr>
              <a:t>Brother II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(2000). He and his brother go to America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. 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Danila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played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by Sergei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Bodrov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jr.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(1971-2002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).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5604" name="Content Placeholder 4" descr="Sergei_Bodrovjr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l="6723" r="672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Sergei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Bodrov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Sr.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38600" cy="4530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hlinkClick r:id="rId2"/>
              </a:rPr>
              <a:t>Prisoner of the Mountains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(1996)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About two Russian 	soldiers taken 	prisoner in the 	Caucasus.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Mongol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(2007)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6628" name="Content Placeholder 4" descr="Plennik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1971" r="2197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The Putsch of 1991</a:t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</a:b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(</a:t>
            </a:r>
            <a:r>
              <a:rPr lang="en-US" sz="2800" dirty="0" err="1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Eltsin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 at the “White House”)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17411" name="Content Placeholder 3" descr="EltsinFlag.jpg"/>
          <p:cNvPicPr>
            <a:picLocks noGrp="1" noChangeAspect="1"/>
          </p:cNvPicPr>
          <p:nvPr>
            <p:ph idx="1"/>
          </p:nvPr>
        </p:nvPicPr>
        <p:blipFill>
          <a:blip r:embed="rId2"/>
          <a:srcRect t="13336" b="13336"/>
          <a:stretch>
            <a:fillRect/>
          </a:stretch>
        </p:blipFill>
        <p:spPr>
          <a:xfrm>
            <a:off x="841375" y="1811338"/>
            <a:ext cx="7605713" cy="4183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Film after 1991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Strong competition from: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American film;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Video;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Television.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Problems of box-office, financing, audience.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Rise of independent producers.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Role of film in definition of Russia as a new state.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Making the Transition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Many film-makers unable to survive in the new 	system, e.g.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Yury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Norshtein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, Elem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Klimov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Some survivors: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Eldar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Ryazanov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, Nikita 	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Mikhalkov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Some new faces emerge: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Pavel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Lungin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	(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Lounguine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),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Aleksandr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Sokurov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,  Sergei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Bodrov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	Sr., Andrei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Zviagintsev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The Return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) ,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Aleksandr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	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Rogozhkin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The Cuckoo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New Themes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Socialist Realism has gone completely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	New themes: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The Stalinist past and the Terror;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F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orgotten Russian heroes and literature;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Religion and symbolic tales;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Organized crime and the “killer”. 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>
                <a:solidFill>
                  <a:schemeClr val="tx1">
                    <a:lumMod val="50000"/>
                  </a:schemeClr>
                </a:solidFill>
              </a:rPr>
              <a:t>Pavel</a:t>
            </a:r>
            <a:r>
              <a:rPr lang="en-CA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50000"/>
                  </a:schemeClr>
                </a:solidFill>
              </a:rPr>
              <a:t>Lungin</a:t>
            </a:r>
            <a:r>
              <a:rPr lang="en-CA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en-CA" dirty="0" err="1" smtClean="0">
                <a:solidFill>
                  <a:schemeClr val="tx1">
                    <a:lumMod val="50000"/>
                  </a:schemeClr>
                </a:solidFill>
              </a:rPr>
              <a:t>Lounguine</a:t>
            </a:r>
            <a:r>
              <a:rPr lang="en-CA" dirty="0" smtClean="0">
                <a:solidFill>
                  <a:schemeClr val="tx1">
                    <a:lumMod val="50000"/>
                  </a:schemeClr>
                </a:solidFill>
              </a:rPr>
              <a:t>, b.1949)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3609975" cy="47529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Son of a scriptwriter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Educated first as a linguist, then as a film director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Danelia</a:t>
            </a:r>
            <a:r>
              <a:rPr lang="ja-JP" altLang="en-CA" sz="24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’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s student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Since early 1990s, lives in France, but makes films in Russia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Director, scriptwriter, producer</a:t>
            </a:r>
          </a:p>
        </p:txBody>
      </p:sp>
      <p:pic>
        <p:nvPicPr>
          <p:cNvPr id="21508" name="Picture 5"/>
          <p:cNvPicPr>
            <a:picLocks noGrp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2133600"/>
            <a:ext cx="4319588" cy="3095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50000"/>
                  </a:schemeClr>
                </a:solidFill>
              </a:rPr>
              <a:t>Selected Filmography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Taxi-Blues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(1990) Starring </a:t>
            </a: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Piotr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Mamonov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, an underground singer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Luna-Park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(1992)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The Line of Life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(1996)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The Wedding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(2000)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The Oligarch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(2002)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The Case of </a:t>
            </a:r>
            <a:r>
              <a:rPr lang="ja-JP" altLang="en-CA" sz="2400" i="1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“</a:t>
            </a: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The Dead Souls</a:t>
            </a:r>
            <a:r>
              <a:rPr lang="ja-JP" altLang="en-CA" sz="2400" i="1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”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(TV series, 2005)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Poor Relatives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(2005)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The Island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(2006) Starring </a:t>
            </a: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Piotr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Mamonov</a:t>
            </a: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Tsar 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(about Ivan the Terrible, 2009)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i="1" dirty="0" smtClean="0">
                <a:solidFill>
                  <a:schemeClr val="tx1">
                    <a:lumMod val="50000"/>
                  </a:schemeClr>
                </a:solidFill>
              </a:rPr>
              <a:t>The Wedding </a:t>
            </a:r>
            <a:r>
              <a:rPr lang="en-CA" dirty="0" smtClean="0">
                <a:solidFill>
                  <a:schemeClr val="tx1">
                    <a:lumMod val="50000"/>
                  </a:schemeClr>
                </a:solidFill>
              </a:rPr>
              <a:t>(2000)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The action takes place in a small town of coal-miners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charset="0"/>
              <a:buNone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Central characters: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Tania, the bride: a top-model coming back to her native town to escape her oligarch lover and to marry her childhood suitor.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Misha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, the groom: a young miner, in love with Tania since school. Gives all his money to parents, can</a:t>
            </a:r>
            <a:r>
              <a:rPr lang="ja-JP" altLang="en-CA" sz="24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’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t even buy a wedding present for Tania.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Garkusha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CA" sz="2400" dirty="0" err="1" smtClean="0">
                <a:solidFill>
                  <a:schemeClr val="tx1">
                    <a:lumMod val="50000"/>
                  </a:schemeClr>
                </a:solidFill>
              </a:rPr>
              <a:t>Misha</a:t>
            </a:r>
            <a:r>
              <a:rPr lang="ja-JP" altLang="en-CA" sz="24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’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s never-sober old buddy, brings picaresque elements to the film (</a:t>
            </a:r>
            <a:r>
              <a:rPr lang="en-CA" sz="2400" i="1" dirty="0" smtClean="0">
                <a:solidFill>
                  <a:schemeClr val="tx1">
                    <a:lumMod val="50000"/>
                  </a:schemeClr>
                </a:solidFill>
              </a:rPr>
              <a:t>picaresque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 - </a:t>
            </a:r>
            <a:r>
              <a:rPr lang="ja-JP" altLang="en-CA" sz="24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“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satiric prose fiction … depicting in realistic, often humorous detail the adventures of a roguish hero of low social degree living by his or her wits in a corrupt society.</a:t>
            </a:r>
            <a:r>
              <a:rPr lang="ja-JP" altLang="en-CA" sz="2400" dirty="0" smtClean="0">
                <a:solidFill>
                  <a:schemeClr val="tx1">
                    <a:lumMod val="50000"/>
                  </a:schemeClr>
                </a:solidFill>
                <a:latin typeface="Arial"/>
              </a:rPr>
              <a:t>”</a:t>
            </a: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i="1" dirty="0" smtClean="0">
                <a:solidFill>
                  <a:schemeClr val="tx1">
                    <a:lumMod val="50000"/>
                  </a:schemeClr>
                </a:solidFill>
                <a:hlinkClick r:id="rId2"/>
              </a:rPr>
              <a:t>The Wedding </a:t>
            </a:r>
            <a:r>
              <a:rPr lang="en-CA" dirty="0" smtClean="0">
                <a:solidFill>
                  <a:schemeClr val="tx1">
                    <a:lumMod val="50000"/>
                  </a:schemeClr>
                </a:solidFill>
              </a:rPr>
              <a:t>(2000)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Drama/comedy. Despite the title, not a love-story. Moral conflicts and daily survival of ordinary people.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CA" sz="2400" dirty="0" smtClean="0">
                <a:solidFill>
                  <a:schemeClr val="tx1">
                    <a:lumMod val="50000"/>
                  </a:schemeClr>
                </a:solidFill>
              </a:rPr>
              <a:t>In the times of disintegrated values, the theme of brotherhood and coming together (younger and older generations; Christians, non-believers and Muslims; working people and oligarchs; police and petty criminals).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Ironic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serious: inversion of values of Socialist Realism; non-didactic, non-judgmental.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Uncensored: sex and alcohol as subversive elements.</a:t>
            </a: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Reality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vs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“realism”: “unfiltered" take on reality, swearing (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</a:rPr>
              <a:t>rus.</a:t>
            </a:r>
            <a:r>
              <a:rPr lang="ru-RU" sz="2400" i="1" dirty="0" smtClean="0">
                <a:solidFill>
                  <a:schemeClr val="tx1">
                    <a:lumMod val="50000"/>
                  </a:schemeClr>
                </a:solidFill>
              </a:rPr>
              <a:t>мат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), hardship, chaos. Hand-held camera: the viewers become “a part” of the crowd.</a:t>
            </a:r>
            <a:endParaRPr lang="en-CA" sz="2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63678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454</Words>
  <Application>Microsoft Macintosh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Arial</vt:lpstr>
      <vt:lpstr>Engravers MT</vt:lpstr>
      <vt:lpstr>ＭＳ Ｐゴシック</vt:lpstr>
      <vt:lpstr>Wingdings</vt:lpstr>
      <vt:lpstr>Office Theme</vt:lpstr>
      <vt:lpstr>Office Theme</vt:lpstr>
      <vt:lpstr>Russia in the 1990s</vt:lpstr>
      <vt:lpstr>The Putsch of 1991 (Eltsin at the “White House”)</vt:lpstr>
      <vt:lpstr>Film after 1991</vt:lpstr>
      <vt:lpstr>Making the Transition</vt:lpstr>
      <vt:lpstr>New Themes</vt:lpstr>
      <vt:lpstr>Pavel Lungin (Lounguine, b.1949)</vt:lpstr>
      <vt:lpstr>Selected Filmography</vt:lpstr>
      <vt:lpstr>The Wedding (2000)</vt:lpstr>
      <vt:lpstr>The Wedding (2000)</vt:lpstr>
      <vt:lpstr>Aleksei Balabanov (1959-)</vt:lpstr>
      <vt:lpstr>Sergei Bodrov Sr.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 in the 1990s</dc:title>
  <dc:creator>John Douglas Clayton</dc:creator>
  <cp:lastModifiedBy>COEMaster</cp:lastModifiedBy>
  <cp:revision>20</cp:revision>
  <dcterms:created xsi:type="dcterms:W3CDTF">2011-11-27T22:31:48Z</dcterms:created>
  <dcterms:modified xsi:type="dcterms:W3CDTF">2011-11-28T15:49:21Z</dcterms:modified>
</cp:coreProperties>
</file>